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7556500" cy="10680700"/>
  <p:notesSz cx="7556500" cy="10680700"/>
  <p:embeddedFontLst>
    <p:embeddedFont>
      <p:font typeface="TIMES" panose="02020603050405020304" pitchFamily="18" charset="0"/>
      <p:regular r:id="rId4"/>
      <p:bold r:id="rId5"/>
      <p:italic r:id="rId6"/>
      <p:boldItalic r:id="rId7"/>
    </p:embeddedFont>
    <p:embeddedFont>
      <p:font typeface="RLWEQN+DejaVu Sans Mono" panose="020B0604020202020204" charset="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HWEFNL+Sun-ExtA" panose="020B0604020202020204" charset="-128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2268" y="84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556500" cy="1068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886062" y="893753"/>
            <a:ext cx="2157387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1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dirty="0" smtClean="0">
                <a:solidFill>
                  <a:srgbClr val="45414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TAKASUMA</a:t>
            </a:r>
            <a:endParaRPr sz="3000" dirty="0">
              <a:solidFill>
                <a:srgbClr val="45414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79915" y="1485207"/>
            <a:ext cx="1914525" cy="211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64"/>
              </a:lnSpc>
              <a:spcBef>
                <a:spcPts val="0"/>
              </a:spcBef>
              <a:spcAft>
                <a:spcPts val="0"/>
              </a:spcAft>
            </a:pPr>
            <a:r>
              <a:rPr sz="1250" spc="325" dirty="0">
                <a:solidFill>
                  <a:srgbClr val="FFFFFF"/>
                </a:solidFill>
                <a:latin typeface="HWEFNL+Sun-ExtA"/>
                <a:cs typeface="HWEFNL+Sun-ExtA"/>
              </a:rPr>
              <a:t>建設経済エンジニア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70634" y="2236130"/>
            <a:ext cx="666750" cy="221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44"/>
              </a:lnSpc>
              <a:spcBef>
                <a:spcPts val="0"/>
              </a:spcBef>
              <a:spcAft>
                <a:spcPts val="0"/>
              </a:spcAft>
            </a:pPr>
            <a:r>
              <a:rPr sz="1350" dirty="0">
                <a:solidFill>
                  <a:srgbClr val="101416"/>
                </a:solidFill>
                <a:latin typeface="HWEFNL+Sun-ExtA"/>
                <a:cs typeface="HWEFNL+Sun-ExtA"/>
              </a:rPr>
              <a:t>履歴書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61165" y="2236130"/>
            <a:ext cx="495300" cy="15882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44"/>
              </a:lnSpc>
              <a:spcBef>
                <a:spcPts val="0"/>
              </a:spcBef>
              <a:spcAft>
                <a:spcPts val="0"/>
              </a:spcAft>
            </a:pPr>
            <a:r>
              <a:rPr sz="1350" dirty="0">
                <a:solidFill>
                  <a:srgbClr val="101416"/>
                </a:solidFill>
                <a:latin typeface="HWEFNL+Sun-ExtA"/>
                <a:cs typeface="HWEFNL+Sun-ExtA"/>
              </a:rPr>
              <a:t>学歴</a:t>
            </a:r>
          </a:p>
          <a:p>
            <a:pPr marL="0" marR="0">
              <a:lnSpc>
                <a:spcPts val="1444"/>
              </a:lnSpc>
              <a:spcBef>
                <a:spcPts val="9366"/>
              </a:spcBef>
              <a:spcAft>
                <a:spcPts val="0"/>
              </a:spcAft>
            </a:pPr>
            <a:r>
              <a:rPr sz="1350" dirty="0">
                <a:solidFill>
                  <a:srgbClr val="101416"/>
                </a:solidFill>
                <a:latin typeface="HWEFNL+Sun-ExtA"/>
                <a:cs typeface="HWEFNL+Sun-ExtA"/>
              </a:rPr>
              <a:t>職歴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642059" y="2585584"/>
            <a:ext cx="819150" cy="4388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23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70000"/>
                </a:solidFill>
                <a:latin typeface="HWEFNL+Sun-ExtA"/>
                <a:cs typeface="HWEFNL+Sun-ExtA"/>
              </a:rPr>
              <a:t>19/05/1992</a:t>
            </a:r>
          </a:p>
          <a:p>
            <a:pPr marL="266700" marR="0">
              <a:lnSpc>
                <a:spcPts val="1123"/>
              </a:lnSpc>
              <a:spcBef>
                <a:spcPts val="958"/>
              </a:spcBef>
              <a:spcAft>
                <a:spcPts val="0"/>
              </a:spcAft>
            </a:pPr>
            <a:r>
              <a:rPr sz="1050" dirty="0">
                <a:solidFill>
                  <a:srgbClr val="070000"/>
                </a:solidFill>
                <a:latin typeface="HWEFNL+Sun-ExtA"/>
                <a:cs typeface="HWEFNL+Sun-ExtA"/>
              </a:rPr>
              <a:t>男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038562" y="2586266"/>
            <a:ext cx="795337" cy="191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4"/>
              </a:lnSpc>
              <a:spcBef>
                <a:spcPts val="0"/>
              </a:spcBef>
              <a:spcAft>
                <a:spcPts val="0"/>
              </a:spcAft>
            </a:pPr>
            <a:r>
              <a:rPr sz="1100" spc="15" dirty="0">
                <a:solidFill>
                  <a:srgbClr val="3B3939"/>
                </a:solidFill>
                <a:latin typeface="HWEFNL+Sun-ExtA"/>
                <a:cs typeface="HWEFNL+Sun-ExtA"/>
              </a:rPr>
              <a:t>CV365大学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038562" y="2836142"/>
            <a:ext cx="1047750" cy="4198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" marR="0">
              <a:lnSpc>
                <a:spcPts val="1123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3B3939"/>
                </a:solidFill>
                <a:latin typeface="HWEFNL+Sun-ExtA"/>
                <a:cs typeface="HWEFNL+Sun-ExtA"/>
              </a:rPr>
              <a:t>専門:機械工学</a:t>
            </a:r>
          </a:p>
          <a:p>
            <a:pPr marL="0" marR="0">
              <a:lnSpc>
                <a:spcPts val="1123"/>
              </a:lnSpc>
              <a:spcBef>
                <a:spcPts val="757"/>
              </a:spcBef>
              <a:spcAft>
                <a:spcPts val="0"/>
              </a:spcAft>
            </a:pPr>
            <a:r>
              <a:rPr sz="1050" dirty="0">
                <a:solidFill>
                  <a:srgbClr val="3B3939"/>
                </a:solidFill>
                <a:latin typeface="HWEFNL+Sun-ExtA"/>
                <a:cs typeface="HWEFNL+Sun-ExtA"/>
              </a:rPr>
              <a:t>ランキング:良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408696" y="3101686"/>
            <a:ext cx="1285875" cy="696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6687" marR="0">
              <a:lnSpc>
                <a:spcPts val="1123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70000"/>
                </a:solidFill>
                <a:latin typeface="HWEFNL+Sun-ExtA"/>
                <a:cs typeface="HWEFNL+Sun-ExtA"/>
              </a:rPr>
              <a:t>098567567567</a:t>
            </a:r>
          </a:p>
          <a:p>
            <a:pPr marL="100012" marR="0">
              <a:lnSpc>
                <a:spcPts val="1123"/>
              </a:lnSpc>
              <a:spcBef>
                <a:spcPts val="958"/>
              </a:spcBef>
              <a:spcAft>
                <a:spcPts val="0"/>
              </a:spcAft>
            </a:pPr>
            <a:r>
              <a:rPr sz="1050" dirty="0">
                <a:solidFill>
                  <a:srgbClr val="070000"/>
                </a:solidFill>
                <a:latin typeface="HWEFNL+Sun-ExtA"/>
                <a:cs typeface="HWEFNL+Sun-ExtA"/>
              </a:rPr>
              <a:t>test@gmail.com</a:t>
            </a:r>
          </a:p>
          <a:p>
            <a:pPr marL="0" marR="0">
              <a:lnSpc>
                <a:spcPts val="1123"/>
              </a:lnSpc>
              <a:spcBef>
                <a:spcPts val="907"/>
              </a:spcBef>
              <a:spcAft>
                <a:spcPts val="0"/>
              </a:spcAft>
            </a:pPr>
            <a:r>
              <a:rPr sz="1050" dirty="0">
                <a:solidFill>
                  <a:srgbClr val="070000"/>
                </a:solidFill>
                <a:latin typeface="HWEFNL+Sun-ExtA"/>
                <a:cs typeface="HWEFNL+Sun-ExtA"/>
              </a:rPr>
              <a:t>カウジエイ通り1号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038562" y="3952938"/>
            <a:ext cx="1652587" cy="191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4"/>
              </a:lnSpc>
              <a:spcBef>
                <a:spcPts val="0"/>
              </a:spcBef>
              <a:spcAft>
                <a:spcPts val="0"/>
              </a:spcAft>
            </a:pPr>
            <a:r>
              <a:rPr sz="1100" spc="20" dirty="0">
                <a:solidFill>
                  <a:srgbClr val="3B3939"/>
                </a:solidFill>
                <a:latin typeface="HWEFNL+Sun-ExtA"/>
                <a:cs typeface="HWEFNL+Sun-ExtA"/>
              </a:rPr>
              <a:t>CV365テクノロジー会社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584909" y="4221686"/>
            <a:ext cx="838200" cy="221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44"/>
              </a:lnSpc>
              <a:spcBef>
                <a:spcPts val="0"/>
              </a:spcBef>
              <a:spcAft>
                <a:spcPts val="0"/>
              </a:spcAft>
            </a:pPr>
            <a:r>
              <a:rPr sz="1350" dirty="0">
                <a:solidFill>
                  <a:srgbClr val="101416"/>
                </a:solidFill>
                <a:latin typeface="HWEFNL+Sun-ExtA"/>
                <a:cs typeface="HWEFNL+Sun-ExtA"/>
              </a:rPr>
              <a:t>業務目標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067137" y="4202802"/>
            <a:ext cx="2619375" cy="1808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23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3B3939"/>
                </a:solidFill>
                <a:latin typeface="HWEFNL+Sun-ExtA"/>
                <a:cs typeface="HWEFNL+Sun-ExtA"/>
              </a:rPr>
              <a:t>位地：CNCのプログラミング専門スタッフ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038562" y="4441777"/>
            <a:ext cx="3340519" cy="8320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23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3B3939"/>
                </a:solidFill>
                <a:latin typeface="HWEFNL+Sun-ExtA"/>
                <a:cs typeface="HWEFNL+Sun-ExtA"/>
              </a:rPr>
              <a:t>-</a:t>
            </a:r>
            <a:r>
              <a:rPr sz="1050" spc="484" dirty="0">
                <a:solidFill>
                  <a:srgbClr val="3B3939"/>
                </a:solidFill>
                <a:latin typeface="HWEFNL+Sun-ExtA"/>
                <a:cs typeface="HWEFNL+Sun-ExtA"/>
              </a:rPr>
              <a:t> </a:t>
            </a:r>
            <a:r>
              <a:rPr sz="1050" dirty="0">
                <a:solidFill>
                  <a:srgbClr val="3B3939"/>
                </a:solidFill>
                <a:latin typeface="HWEFNL+Sun-ExtA"/>
                <a:cs typeface="HWEFNL+Sun-ExtA"/>
              </a:rPr>
              <a:t>CNCプログラムを作成するために2D図面を受け取っ</a:t>
            </a:r>
          </a:p>
          <a:p>
            <a:pPr marL="0" marR="0">
              <a:lnSpc>
                <a:spcPts val="1123"/>
              </a:lnSpc>
              <a:spcBef>
                <a:spcPts val="158"/>
              </a:spcBef>
              <a:spcAft>
                <a:spcPts val="0"/>
              </a:spcAft>
            </a:pPr>
            <a:r>
              <a:rPr sz="1050" dirty="0">
                <a:solidFill>
                  <a:srgbClr val="3B3939"/>
                </a:solidFill>
                <a:latin typeface="HWEFNL+Sun-ExtA"/>
                <a:cs typeface="HWEFNL+Sun-ExtA"/>
              </a:rPr>
              <a:t>て読んで分析する。</a:t>
            </a:r>
          </a:p>
          <a:p>
            <a:pPr marL="0" marR="0">
              <a:lnSpc>
                <a:spcPts val="1123"/>
              </a:lnSpc>
              <a:spcBef>
                <a:spcPts val="158"/>
              </a:spcBef>
              <a:spcAft>
                <a:spcPts val="0"/>
              </a:spcAft>
            </a:pPr>
            <a:r>
              <a:rPr sz="1050" dirty="0">
                <a:solidFill>
                  <a:srgbClr val="3B3939"/>
                </a:solidFill>
                <a:latin typeface="HWEFNL+Sun-ExtA"/>
                <a:cs typeface="HWEFNL+Sun-ExtA"/>
              </a:rPr>
              <a:t>- 作業ガイドシートを発行します</a:t>
            </a:r>
          </a:p>
          <a:p>
            <a:pPr marL="0" marR="0">
              <a:lnSpc>
                <a:spcPts val="1123"/>
              </a:lnSpc>
              <a:spcBef>
                <a:spcPts val="158"/>
              </a:spcBef>
              <a:spcAft>
                <a:spcPts val="0"/>
              </a:spcAft>
            </a:pPr>
            <a:r>
              <a:rPr sz="1050" dirty="0">
                <a:solidFill>
                  <a:srgbClr val="3B3939"/>
                </a:solidFill>
                <a:latin typeface="HWEFNL+Sun-ExtA"/>
                <a:cs typeface="HWEFNL+Sun-ExtA"/>
              </a:rPr>
              <a:t>- 生産性を向上させ、生産コストを最適化するため</a:t>
            </a:r>
          </a:p>
          <a:p>
            <a:pPr marL="0" marR="0">
              <a:lnSpc>
                <a:spcPts val="1123"/>
              </a:lnSpc>
              <a:spcBef>
                <a:spcPts val="158"/>
              </a:spcBef>
              <a:spcAft>
                <a:spcPts val="0"/>
              </a:spcAft>
            </a:pPr>
            <a:r>
              <a:rPr sz="1050" dirty="0">
                <a:solidFill>
                  <a:srgbClr val="3B3939"/>
                </a:solidFill>
                <a:latin typeface="HWEFNL+Sun-ExtA"/>
                <a:cs typeface="HWEFNL+Sun-ExtA"/>
              </a:rPr>
              <a:t>に研究して、改善します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41706" y="4571140"/>
            <a:ext cx="3352800" cy="8320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23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3B3939"/>
                </a:solidFill>
                <a:latin typeface="HWEFNL+Sun-ExtA"/>
                <a:cs typeface="HWEFNL+Sun-ExtA"/>
              </a:rPr>
              <a:t>機械工学を卒業して、私は自分の情熱と理解と経験</a:t>
            </a:r>
          </a:p>
          <a:p>
            <a:pPr marL="0" marR="0">
              <a:lnSpc>
                <a:spcPts val="1123"/>
              </a:lnSpc>
              <a:spcBef>
                <a:spcPts val="158"/>
              </a:spcBef>
              <a:spcAft>
                <a:spcPts val="0"/>
              </a:spcAft>
            </a:pPr>
            <a:r>
              <a:rPr sz="1050" dirty="0">
                <a:solidFill>
                  <a:srgbClr val="3B3939"/>
                </a:solidFill>
                <a:latin typeface="HWEFNL+Sun-ExtA"/>
                <a:cs typeface="HWEFNL+Sun-ExtA"/>
              </a:rPr>
              <a:t>でCNC開発者の地位を追求しています。</a:t>
            </a:r>
          </a:p>
          <a:p>
            <a:pPr marL="0" marR="0">
              <a:lnSpc>
                <a:spcPts val="1123"/>
              </a:lnSpc>
              <a:spcBef>
                <a:spcPts val="158"/>
              </a:spcBef>
              <a:spcAft>
                <a:spcPts val="0"/>
              </a:spcAft>
            </a:pPr>
            <a:r>
              <a:rPr sz="1050" dirty="0">
                <a:solidFill>
                  <a:srgbClr val="3B3939"/>
                </a:solidFill>
                <a:latin typeface="HWEFNL+Sun-ExtA"/>
                <a:cs typeface="HWEFNL+Sun-ExtA"/>
              </a:rPr>
              <a:t>私の長期的な目標は上手な機械系 エンジニアになる</a:t>
            </a:r>
          </a:p>
          <a:p>
            <a:pPr marL="0" marR="0">
              <a:lnSpc>
                <a:spcPts val="1123"/>
              </a:lnSpc>
              <a:spcBef>
                <a:spcPts val="158"/>
              </a:spcBef>
              <a:spcAft>
                <a:spcPts val="0"/>
              </a:spcAft>
            </a:pPr>
            <a:r>
              <a:rPr sz="1050" spc="-10" dirty="0">
                <a:solidFill>
                  <a:srgbClr val="3B3939"/>
                </a:solidFill>
                <a:latin typeface="HWEFNL+Sun-ExtA"/>
                <a:cs typeface="HWEFNL+Sun-ExtA"/>
              </a:rPr>
              <a:t>ために、学ぶことをやめることはりません。そして、</a:t>
            </a:r>
          </a:p>
          <a:p>
            <a:pPr marL="133349" marR="0">
              <a:lnSpc>
                <a:spcPts val="1123"/>
              </a:lnSpc>
              <a:spcBef>
                <a:spcPts val="158"/>
              </a:spcBef>
              <a:spcAft>
                <a:spcPts val="0"/>
              </a:spcAft>
            </a:pPr>
            <a:r>
              <a:rPr sz="1050" dirty="0">
                <a:solidFill>
                  <a:srgbClr val="3B3939"/>
                </a:solidFill>
                <a:latin typeface="HWEFNL+Sun-ExtA"/>
                <a:cs typeface="HWEFNL+Sun-ExtA"/>
              </a:rPr>
              <a:t>5年後にチーフエンジニアになることです。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038562" y="5255848"/>
            <a:ext cx="3286125" cy="343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23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3B3939"/>
                </a:solidFill>
                <a:latin typeface="HWEFNL+Sun-ExtA"/>
                <a:cs typeface="HWEFNL+Sun-ExtA"/>
              </a:rPr>
              <a:t>- 3～4軸CNCフライス盤、旋盤の製作プログラムを作</a:t>
            </a:r>
          </a:p>
          <a:p>
            <a:pPr marL="0" marR="0">
              <a:lnSpc>
                <a:spcPts val="1123"/>
              </a:lnSpc>
              <a:spcBef>
                <a:spcPts val="158"/>
              </a:spcBef>
              <a:spcAft>
                <a:spcPts val="0"/>
              </a:spcAft>
            </a:pPr>
            <a:r>
              <a:rPr sz="1050" dirty="0">
                <a:solidFill>
                  <a:srgbClr val="3B3939"/>
                </a:solidFill>
                <a:latin typeface="HWEFNL+Sun-ExtA"/>
                <a:cs typeface="HWEFNL+Sun-ExtA"/>
              </a:rPr>
              <a:t>る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038562" y="5581475"/>
            <a:ext cx="3286125" cy="3436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23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3B3939"/>
                </a:solidFill>
                <a:latin typeface="HWEFNL+Sun-ExtA"/>
                <a:cs typeface="HWEFNL+Sun-ExtA"/>
              </a:rPr>
              <a:t>- 主任技術者に送るために、日ごと/週ごとに作業進</a:t>
            </a:r>
          </a:p>
          <a:p>
            <a:pPr marL="0" marR="0">
              <a:lnSpc>
                <a:spcPts val="1123"/>
              </a:lnSpc>
              <a:spcBef>
                <a:spcPts val="158"/>
              </a:spcBef>
              <a:spcAft>
                <a:spcPts val="0"/>
              </a:spcAft>
            </a:pPr>
            <a:r>
              <a:rPr sz="1050" dirty="0">
                <a:solidFill>
                  <a:srgbClr val="3B3939"/>
                </a:solidFill>
                <a:latin typeface="HWEFNL+Sun-ExtA"/>
                <a:cs typeface="HWEFNL+Sun-ExtA"/>
              </a:rPr>
              <a:t>捗レポートを作成します。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670634" y="5788193"/>
            <a:ext cx="666750" cy="221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44"/>
              </a:lnSpc>
              <a:spcBef>
                <a:spcPts val="0"/>
              </a:spcBef>
              <a:spcAft>
                <a:spcPts val="0"/>
              </a:spcAft>
            </a:pPr>
            <a:r>
              <a:rPr sz="1350" dirty="0">
                <a:solidFill>
                  <a:srgbClr val="101416"/>
                </a:solidFill>
                <a:latin typeface="HWEFNL+Sun-ExtA"/>
                <a:cs typeface="HWEFNL+Sun-ExtA"/>
              </a:rPr>
              <a:t>スキル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4038562" y="6001595"/>
            <a:ext cx="2009775" cy="1706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43"/>
              </a:lnSpc>
              <a:spcBef>
                <a:spcPts val="0"/>
              </a:spcBef>
              <a:spcAft>
                <a:spcPts val="0"/>
              </a:spcAft>
            </a:pPr>
            <a:r>
              <a:rPr sz="950" spc="25" dirty="0">
                <a:solidFill>
                  <a:srgbClr val="3B3939"/>
                </a:solidFill>
                <a:latin typeface="HWEFNL+Sun-ExtA"/>
                <a:cs typeface="HWEFNL+Sun-ExtA"/>
              </a:rPr>
              <a:t>年ꢀ月ꢀ日からꢀ年ꢀ月ꢀ日まで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41706" y="6137646"/>
            <a:ext cx="3219450" cy="3436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23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3B3939"/>
                </a:solidFill>
                <a:latin typeface="HWEFNL+Sun-ExtA"/>
                <a:cs typeface="HWEFNL+Sun-ExtA"/>
              </a:rPr>
              <a:t>SolidWorksやInventorなどの描画ソフトウェアを使</a:t>
            </a:r>
          </a:p>
          <a:p>
            <a:pPr marL="0" marR="0">
              <a:lnSpc>
                <a:spcPts val="1123"/>
              </a:lnSpc>
              <a:spcBef>
                <a:spcPts val="158"/>
              </a:spcBef>
              <a:spcAft>
                <a:spcPts val="0"/>
              </a:spcAft>
            </a:pPr>
            <a:r>
              <a:rPr sz="1050" dirty="0">
                <a:solidFill>
                  <a:srgbClr val="3B3939"/>
                </a:solidFill>
                <a:latin typeface="HWEFNL+Sun-ExtA"/>
                <a:cs typeface="HWEFNL+Sun-ExtA"/>
              </a:rPr>
              <a:t>用することがきる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4038562" y="6154191"/>
            <a:ext cx="1652587" cy="191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4"/>
              </a:lnSpc>
              <a:spcBef>
                <a:spcPts val="0"/>
              </a:spcBef>
              <a:spcAft>
                <a:spcPts val="0"/>
              </a:spcAft>
            </a:pPr>
            <a:r>
              <a:rPr sz="1100" spc="20" dirty="0">
                <a:solidFill>
                  <a:srgbClr val="3B3939"/>
                </a:solidFill>
                <a:latin typeface="HWEFNL+Sun-ExtA"/>
                <a:cs typeface="HWEFNL+Sun-ExtA"/>
              </a:rPr>
              <a:t>CV365テクノロジー会社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4067137" y="6404068"/>
            <a:ext cx="952500" cy="1808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23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3B3939"/>
                </a:solidFill>
                <a:latin typeface="HWEFNL+Sun-ExtA"/>
                <a:cs typeface="HWEFNL+Sun-ExtA"/>
              </a:rPr>
              <a:t>位地：研究生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038562" y="6643043"/>
            <a:ext cx="3340519" cy="506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23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3B3939"/>
                </a:solidFill>
                <a:latin typeface="HWEFNL+Sun-ExtA"/>
                <a:cs typeface="HWEFNL+Sun-ExtA"/>
              </a:rPr>
              <a:t>- CNCフライス盤のプログラミングと使用</a:t>
            </a:r>
          </a:p>
          <a:p>
            <a:pPr marL="0" marR="0">
              <a:lnSpc>
                <a:spcPts val="1123"/>
              </a:lnSpc>
              <a:spcBef>
                <a:spcPts val="158"/>
              </a:spcBef>
              <a:spcAft>
                <a:spcPts val="0"/>
              </a:spcAft>
            </a:pPr>
            <a:r>
              <a:rPr sz="1050" dirty="0">
                <a:solidFill>
                  <a:srgbClr val="3B3939"/>
                </a:solidFill>
                <a:latin typeface="HWEFNL+Sun-ExtA"/>
                <a:cs typeface="HWEFNL+Sun-ExtA"/>
              </a:rPr>
              <a:t>-</a:t>
            </a:r>
            <a:r>
              <a:rPr sz="1050" spc="-41" dirty="0">
                <a:solidFill>
                  <a:srgbClr val="3B3939"/>
                </a:solidFill>
                <a:latin typeface="HWEFNL+Sun-ExtA"/>
                <a:cs typeface="HWEFNL+Sun-ExtA"/>
              </a:rPr>
              <a:t> </a:t>
            </a:r>
            <a:r>
              <a:rPr sz="1050" dirty="0">
                <a:solidFill>
                  <a:srgbClr val="3B3939"/>
                </a:solidFill>
                <a:latin typeface="HWEFNL+Sun-ExtA"/>
                <a:cs typeface="HWEFNL+Sun-ExtA"/>
              </a:rPr>
              <a:t>アプリケーションに関する機械の詳細的に学んで、</a:t>
            </a:r>
          </a:p>
          <a:p>
            <a:pPr marL="0" marR="0">
              <a:lnSpc>
                <a:spcPts val="1123"/>
              </a:lnSpc>
              <a:spcBef>
                <a:spcPts val="158"/>
              </a:spcBef>
              <a:spcAft>
                <a:spcPts val="0"/>
              </a:spcAft>
            </a:pPr>
            <a:r>
              <a:rPr sz="1050" dirty="0">
                <a:solidFill>
                  <a:srgbClr val="3B3939"/>
                </a:solidFill>
                <a:latin typeface="HWEFNL+Sun-ExtA"/>
                <a:cs typeface="HWEFNL+Sun-ExtA"/>
              </a:rPr>
              <a:t>設計すること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341706" y="6710899"/>
            <a:ext cx="3219450" cy="3436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23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3B3939"/>
                </a:solidFill>
                <a:latin typeface="HWEFNL+Sun-ExtA"/>
                <a:cs typeface="HWEFNL+Sun-ExtA"/>
              </a:rPr>
              <a:t>3Dオートカード、2Dオートカードを使用することが</a:t>
            </a:r>
          </a:p>
          <a:p>
            <a:pPr marL="0" marR="0">
              <a:lnSpc>
                <a:spcPts val="1123"/>
              </a:lnSpc>
              <a:spcBef>
                <a:spcPts val="158"/>
              </a:spcBef>
              <a:spcAft>
                <a:spcPts val="0"/>
              </a:spcAft>
            </a:pPr>
            <a:r>
              <a:rPr sz="1050" dirty="0">
                <a:solidFill>
                  <a:srgbClr val="3B3939"/>
                </a:solidFill>
                <a:latin typeface="HWEFNL+Sun-ExtA"/>
                <a:cs typeface="HWEFNL+Sun-ExtA"/>
              </a:rPr>
              <a:t>きる熟練した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038562" y="7131473"/>
            <a:ext cx="1885950" cy="1808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23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3B3939"/>
                </a:solidFill>
                <a:latin typeface="HWEFNL+Sun-ExtA"/>
                <a:cs typeface="HWEFNL+Sun-ExtA"/>
              </a:rPr>
              <a:t>- ꢀ図面研究、詳細的に加工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341706" y="7284164"/>
            <a:ext cx="3286125" cy="5912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23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3B3939"/>
                </a:solidFill>
                <a:latin typeface="HWEFNL+Sun-ExtA"/>
                <a:cs typeface="HWEFNL+Sun-ExtA"/>
              </a:rPr>
              <a:t>ファナックとオクマのCNCフライス盤を手で書いた。</a:t>
            </a:r>
          </a:p>
          <a:p>
            <a:pPr marL="0" marR="0">
              <a:lnSpc>
                <a:spcPts val="1123"/>
              </a:lnSpc>
              <a:spcBef>
                <a:spcPts val="2157"/>
              </a:spcBef>
              <a:spcAft>
                <a:spcPts val="0"/>
              </a:spcAft>
            </a:pPr>
            <a:r>
              <a:rPr sz="1050" dirty="0">
                <a:solidFill>
                  <a:srgbClr val="3B3939"/>
                </a:solidFill>
                <a:latin typeface="HWEFNL+Sun-ExtA"/>
                <a:cs typeface="HWEFNL+Sun-ExtA"/>
              </a:rPr>
              <a:t>効果的な時間管理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5461165" y="7659157"/>
            <a:ext cx="495300" cy="221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44"/>
              </a:lnSpc>
              <a:spcBef>
                <a:spcPts val="0"/>
              </a:spcBef>
              <a:spcAft>
                <a:spcPts val="0"/>
              </a:spcAft>
            </a:pPr>
            <a:r>
              <a:rPr sz="1350" dirty="0">
                <a:solidFill>
                  <a:srgbClr val="101416"/>
                </a:solidFill>
                <a:latin typeface="HWEFNL+Sun-ExtA"/>
                <a:cs typeface="HWEFNL+Sun-ExtA"/>
              </a:rPr>
              <a:t>活動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4038562" y="8009306"/>
            <a:ext cx="2724150" cy="4307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4"/>
              </a:lnSpc>
              <a:spcBef>
                <a:spcPts val="0"/>
              </a:spcBef>
              <a:spcAft>
                <a:spcPts val="0"/>
              </a:spcAft>
            </a:pPr>
            <a:r>
              <a:rPr sz="1100" spc="25" dirty="0">
                <a:solidFill>
                  <a:srgbClr val="3B3939"/>
                </a:solidFill>
                <a:latin typeface="HWEFNL+Sun-ExtA"/>
                <a:cs typeface="HWEFNL+Sun-ExtA"/>
              </a:rPr>
              <a:t>学校において行われるボランティア活動</a:t>
            </a:r>
          </a:p>
          <a:p>
            <a:pPr marL="28575" marR="0">
              <a:lnSpc>
                <a:spcPts val="1123"/>
              </a:lnSpc>
              <a:spcBef>
                <a:spcPts val="763"/>
              </a:spcBef>
              <a:spcAft>
                <a:spcPts val="0"/>
              </a:spcAft>
            </a:pPr>
            <a:r>
              <a:rPr sz="1050" dirty="0">
                <a:solidFill>
                  <a:srgbClr val="3B3939"/>
                </a:solidFill>
                <a:latin typeface="HWEFNL+Sun-ExtA"/>
                <a:cs typeface="HWEFNL+Sun-ExtA"/>
              </a:rPr>
              <a:t>- 志願兵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1756359" y="8450900"/>
            <a:ext cx="495300" cy="221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44"/>
              </a:lnSpc>
              <a:spcBef>
                <a:spcPts val="0"/>
              </a:spcBef>
              <a:spcAft>
                <a:spcPts val="0"/>
              </a:spcAft>
            </a:pPr>
            <a:r>
              <a:rPr sz="1350" dirty="0">
                <a:solidFill>
                  <a:srgbClr val="101416"/>
                </a:solidFill>
                <a:latin typeface="HWEFNL+Sun-ExtA"/>
                <a:cs typeface="HWEFNL+Sun-ExtA"/>
              </a:rPr>
              <a:t>表彰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4038562" y="8498158"/>
            <a:ext cx="1085850" cy="1808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23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3B3939"/>
                </a:solidFill>
                <a:latin typeface="HWEFNL+Sun-ExtA"/>
                <a:cs typeface="HWEFNL+Sun-ExtA"/>
              </a:rPr>
              <a:t>- 献血への参加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4038562" y="8660972"/>
            <a:ext cx="1885950" cy="1808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23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3B3939"/>
                </a:solidFill>
                <a:latin typeface="HWEFNL+Sun-ExtA"/>
                <a:cs typeface="HWEFNL+Sun-ExtA"/>
              </a:rPr>
              <a:t>- 2016年のサマープログラム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341706" y="8800342"/>
            <a:ext cx="3286125" cy="3436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23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3B3939"/>
                </a:solidFill>
                <a:latin typeface="HWEFNL+Sun-ExtA"/>
                <a:cs typeface="HWEFNL+Sun-ExtA"/>
              </a:rPr>
              <a:t>- 学校レベルの科学研究プロジェクトで第3位を受賞</a:t>
            </a:r>
          </a:p>
          <a:p>
            <a:pPr marL="0" marR="0">
              <a:lnSpc>
                <a:spcPts val="1123"/>
              </a:lnSpc>
              <a:spcBef>
                <a:spcPts val="158"/>
              </a:spcBef>
              <a:spcAft>
                <a:spcPts val="0"/>
              </a:spcAft>
            </a:pPr>
            <a:r>
              <a:rPr sz="1050" dirty="0">
                <a:solidFill>
                  <a:srgbClr val="3B3939"/>
                </a:solidFill>
                <a:latin typeface="HWEFNL+Sun-ExtA"/>
                <a:cs typeface="HWEFNL+Sun-ExtA"/>
              </a:rPr>
              <a:t>しました。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341706" y="9125969"/>
            <a:ext cx="3219450" cy="343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23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3B3939"/>
                </a:solidFill>
                <a:latin typeface="HWEFNL+Sun-ExtA"/>
                <a:cs typeface="HWEFNL+Sun-ExtA"/>
              </a:rPr>
              <a:t>- 学校の活動に参加したことで、その功績に対して</a:t>
            </a:r>
          </a:p>
          <a:p>
            <a:pPr marL="0" marR="0">
              <a:lnSpc>
                <a:spcPts val="1123"/>
              </a:lnSpc>
              <a:spcBef>
                <a:spcPts val="158"/>
              </a:spcBef>
              <a:spcAft>
                <a:spcPts val="0"/>
              </a:spcAft>
            </a:pPr>
            <a:r>
              <a:rPr sz="1050" dirty="0">
                <a:solidFill>
                  <a:srgbClr val="3B3939"/>
                </a:solidFill>
                <a:latin typeface="HWEFNL+Sun-ExtA"/>
                <a:cs typeface="HWEFNL+Sun-ExtA"/>
              </a:rPr>
              <a:t>学校チームから賞状を受け取る。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5118265" y="9188643"/>
            <a:ext cx="1181100" cy="221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44"/>
              </a:lnSpc>
              <a:spcBef>
                <a:spcPts val="0"/>
              </a:spcBef>
              <a:spcAft>
                <a:spcPts val="0"/>
              </a:spcAft>
            </a:pPr>
            <a:r>
              <a:rPr sz="1350" dirty="0">
                <a:solidFill>
                  <a:srgbClr val="101416"/>
                </a:solidFill>
                <a:latin typeface="HWEFNL+Sun-ExtA"/>
                <a:cs typeface="HWEFNL+Sun-ExtA"/>
              </a:rPr>
              <a:t>参加した事業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4038562" y="9538805"/>
            <a:ext cx="1866900" cy="191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4"/>
              </a:lnSpc>
              <a:spcBef>
                <a:spcPts val="0"/>
              </a:spcBef>
              <a:spcAft>
                <a:spcPts val="0"/>
              </a:spcAft>
            </a:pPr>
            <a:r>
              <a:rPr sz="1100" spc="25" dirty="0">
                <a:solidFill>
                  <a:srgbClr val="3B3939"/>
                </a:solidFill>
                <a:latin typeface="HWEFNL+Sun-ExtA"/>
                <a:cs typeface="HWEFNL+Sun-ExtA"/>
              </a:rPr>
              <a:t>学校の科学研究に参加する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4067137" y="9788681"/>
            <a:ext cx="3086100" cy="3436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23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3B3939"/>
                </a:solidFill>
                <a:latin typeface="HWEFNL+Sun-ExtA"/>
                <a:cs typeface="HWEFNL+Sun-ExtA"/>
              </a:rPr>
              <a:t>提案：製品を拾うための自動ロボット用の電気 -</a:t>
            </a:r>
          </a:p>
          <a:p>
            <a:pPr marL="0" marR="0">
              <a:lnSpc>
                <a:spcPts val="1123"/>
              </a:lnSpc>
              <a:spcBef>
                <a:spcPts val="158"/>
              </a:spcBef>
              <a:spcAft>
                <a:spcPts val="0"/>
              </a:spcAft>
            </a:pPr>
            <a:r>
              <a:rPr sz="1050" dirty="0">
                <a:solidFill>
                  <a:srgbClr val="3B3939"/>
                </a:solidFill>
                <a:latin typeface="HWEFNL+Sun-ExtA"/>
                <a:cs typeface="HWEFNL+Sun-ExtA"/>
              </a:rPr>
              <a:t>電子制御部品の設計と製造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1756359" y="9854606"/>
            <a:ext cx="495300" cy="221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44"/>
              </a:lnSpc>
              <a:spcBef>
                <a:spcPts val="0"/>
              </a:spcBef>
              <a:spcAft>
                <a:spcPts val="0"/>
              </a:spcAft>
            </a:pPr>
            <a:r>
              <a:rPr sz="1350" dirty="0">
                <a:solidFill>
                  <a:srgbClr val="101416"/>
                </a:solidFill>
                <a:latin typeface="HWEFNL+Sun-ExtA"/>
                <a:cs typeface="HWEFNL+Sun-ExtA"/>
              </a:rPr>
              <a:t>資格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341706" y="10204060"/>
            <a:ext cx="3219450" cy="343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23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3B3939"/>
                </a:solidFill>
                <a:latin typeface="HWEFNL+Sun-ExtA"/>
                <a:cs typeface="HWEFNL+Sun-ExtA"/>
              </a:rPr>
              <a:t>- プログラミングコース修了証明書 - CNCフライス</a:t>
            </a:r>
          </a:p>
          <a:p>
            <a:pPr marL="0" marR="0">
              <a:lnSpc>
                <a:spcPts val="1123"/>
              </a:lnSpc>
              <a:spcBef>
                <a:spcPts val="158"/>
              </a:spcBef>
              <a:spcAft>
                <a:spcPts val="0"/>
              </a:spcAft>
            </a:pPr>
            <a:r>
              <a:rPr sz="1050" dirty="0">
                <a:solidFill>
                  <a:srgbClr val="3B3939"/>
                </a:solidFill>
                <a:latin typeface="HWEFNL+Sun-ExtA"/>
                <a:cs typeface="HWEFNL+Sun-ExtA"/>
              </a:rPr>
              <a:t>盤操作コース修了証明書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4038562" y="10190483"/>
            <a:ext cx="3219450" cy="506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23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3B3939"/>
                </a:solidFill>
                <a:latin typeface="HWEFNL+Sun-ExtA"/>
                <a:cs typeface="HWEFNL+Sun-ExtA"/>
              </a:rPr>
              <a:t>役割：4人組グループのメンバーです。 ロボットを</a:t>
            </a:r>
          </a:p>
          <a:p>
            <a:pPr marL="0" marR="0">
              <a:lnSpc>
                <a:spcPts val="1123"/>
              </a:lnSpc>
              <a:spcBef>
                <a:spcPts val="158"/>
              </a:spcBef>
              <a:spcAft>
                <a:spcPts val="0"/>
              </a:spcAft>
            </a:pPr>
            <a:r>
              <a:rPr sz="1050" dirty="0">
                <a:solidFill>
                  <a:srgbClr val="3B3939"/>
                </a:solidFill>
                <a:latin typeface="HWEFNL+Sun-ExtA"/>
                <a:cs typeface="HWEFNL+Sun-ExtA"/>
              </a:rPr>
              <a:t>制御する電子部品の材料、設計、製造のための一般</a:t>
            </a:r>
          </a:p>
          <a:p>
            <a:pPr marL="0" marR="0">
              <a:lnSpc>
                <a:spcPts val="1123"/>
              </a:lnSpc>
              <a:spcBef>
                <a:spcPts val="158"/>
              </a:spcBef>
              <a:spcAft>
                <a:spcPts val="0"/>
              </a:spcAft>
            </a:pPr>
            <a:r>
              <a:rPr sz="1050" dirty="0">
                <a:solidFill>
                  <a:srgbClr val="3B3939"/>
                </a:solidFill>
                <a:latin typeface="HWEFNL+Sun-ExtA"/>
                <a:cs typeface="HWEFNL+Sun-ExtA"/>
              </a:rPr>
              <a:t>作業。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556500" cy="8759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1706" y="-1266"/>
            <a:ext cx="1752600" cy="1808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23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3B3939"/>
                </a:solidFill>
                <a:latin typeface="HWEFNL+Sun-ExtA"/>
                <a:cs typeface="HWEFNL+Sun-ExtA"/>
              </a:rPr>
              <a:t>-「CNC技術加工」の証明書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41706" y="161547"/>
            <a:ext cx="3286125" cy="1808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23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3B3939"/>
                </a:solidFill>
                <a:latin typeface="HWEFNL+Sun-ExtA"/>
                <a:cs typeface="HWEFNL+Sun-ExtA"/>
              </a:rPr>
              <a:t>- CSWA証明書– Certificate Soldiworks Associate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289715" y="268392"/>
            <a:ext cx="838200" cy="221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44"/>
              </a:lnSpc>
              <a:spcBef>
                <a:spcPts val="0"/>
              </a:spcBef>
              <a:spcAft>
                <a:spcPts val="0"/>
              </a:spcAft>
            </a:pPr>
            <a:r>
              <a:rPr sz="1350" dirty="0">
                <a:solidFill>
                  <a:srgbClr val="101416"/>
                </a:solidFill>
                <a:latin typeface="HWEFNL+Sun-ExtA"/>
                <a:cs typeface="HWEFNL+Sun-ExtA"/>
              </a:rPr>
              <a:t>追加情報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038562" y="646407"/>
            <a:ext cx="1781175" cy="4198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" marR="0">
              <a:lnSpc>
                <a:spcPts val="1123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3B3939"/>
                </a:solidFill>
                <a:latin typeface="HWEFNL+Sun-ExtA"/>
                <a:cs typeface="HWEFNL+Sun-ExtA"/>
              </a:rPr>
              <a:t>その他情報（必要の場合）</a:t>
            </a:r>
          </a:p>
          <a:p>
            <a:pPr marL="0" marR="0">
              <a:lnSpc>
                <a:spcPts val="1123"/>
              </a:lnSpc>
              <a:spcBef>
                <a:spcPts val="757"/>
              </a:spcBef>
              <a:spcAft>
                <a:spcPts val="0"/>
              </a:spcAft>
            </a:pPr>
            <a:r>
              <a:rPr sz="1050" dirty="0">
                <a:solidFill>
                  <a:srgbClr val="3B3939"/>
                </a:solidFill>
                <a:latin typeface="HWEFNL+Sun-ExtA"/>
                <a:cs typeface="HWEFNL+Sun-ExtA"/>
              </a:rPr>
              <a:t>その他情報（必要の場合)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756359" y="727382"/>
            <a:ext cx="495300" cy="221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44"/>
              </a:lnSpc>
              <a:spcBef>
                <a:spcPts val="0"/>
              </a:spcBef>
              <a:spcAft>
                <a:spcPts val="0"/>
              </a:spcAft>
            </a:pPr>
            <a:r>
              <a:rPr sz="1350" dirty="0">
                <a:solidFill>
                  <a:srgbClr val="101416"/>
                </a:solidFill>
                <a:latin typeface="HWEFNL+Sun-ExtA"/>
                <a:cs typeface="HWEFNL+Sun-ExtA"/>
              </a:rPr>
              <a:t>趣味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41706" y="1076836"/>
            <a:ext cx="3086100" cy="669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23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3B3939"/>
                </a:solidFill>
                <a:latin typeface="HWEFNL+Sun-ExtA"/>
                <a:cs typeface="HWEFNL+Sun-ExtA"/>
              </a:rPr>
              <a:t>- ロボットに関するプログラムを学び、見ます。</a:t>
            </a:r>
          </a:p>
          <a:p>
            <a:pPr marL="0" marR="0">
              <a:lnSpc>
                <a:spcPts val="1123"/>
              </a:lnSpc>
              <a:spcBef>
                <a:spcPts val="158"/>
              </a:spcBef>
              <a:spcAft>
                <a:spcPts val="0"/>
              </a:spcAft>
            </a:pPr>
            <a:r>
              <a:rPr sz="1050" dirty="0">
                <a:solidFill>
                  <a:srgbClr val="3B3939"/>
                </a:solidFill>
                <a:latin typeface="HWEFNL+Sun-ExtA"/>
                <a:cs typeface="HWEFNL+Sun-ExtA"/>
              </a:rPr>
              <a:t>- サッカ</a:t>
            </a:r>
          </a:p>
          <a:p>
            <a:pPr marL="0" marR="0">
              <a:lnSpc>
                <a:spcPts val="1123"/>
              </a:lnSpc>
              <a:spcBef>
                <a:spcPts val="158"/>
              </a:spcBef>
              <a:spcAft>
                <a:spcPts val="0"/>
              </a:spcAft>
            </a:pPr>
            <a:r>
              <a:rPr sz="1050" dirty="0">
                <a:solidFill>
                  <a:srgbClr val="3B3939"/>
                </a:solidFill>
                <a:latin typeface="HWEFNL+Sun-ExtA"/>
                <a:cs typeface="HWEFNL+Sun-ExtA"/>
              </a:rPr>
              <a:t>- 音楽を聴く</a:t>
            </a:r>
          </a:p>
          <a:p>
            <a:pPr marL="0" marR="0">
              <a:lnSpc>
                <a:spcPts val="1123"/>
              </a:lnSpc>
              <a:spcBef>
                <a:spcPts val="158"/>
              </a:spcBef>
              <a:spcAft>
                <a:spcPts val="0"/>
              </a:spcAft>
            </a:pPr>
            <a:r>
              <a:rPr sz="1050" dirty="0">
                <a:solidFill>
                  <a:srgbClr val="3B3939"/>
                </a:solidFill>
                <a:latin typeface="HWEFNL+Sun-ExtA"/>
                <a:cs typeface="HWEFNL+Sun-ExtA"/>
              </a:rPr>
              <a:t>- 山に登る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670634" y="2131101"/>
            <a:ext cx="666750" cy="221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44"/>
              </a:lnSpc>
              <a:spcBef>
                <a:spcPts val="0"/>
              </a:spcBef>
              <a:spcAft>
                <a:spcPts val="0"/>
              </a:spcAft>
            </a:pPr>
            <a:r>
              <a:rPr sz="1350" dirty="0">
                <a:solidFill>
                  <a:srgbClr val="101416"/>
                </a:solidFill>
                <a:latin typeface="HWEFNL+Sun-ExtA"/>
                <a:cs typeface="HWEFNL+Sun-ExtA"/>
              </a:rPr>
              <a:t>連絡先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41706" y="2480542"/>
            <a:ext cx="1685925" cy="5064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23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3B3939"/>
                </a:solidFill>
                <a:latin typeface="HWEFNL+Sun-ExtA"/>
                <a:cs typeface="HWEFNL+Sun-ExtA"/>
              </a:rPr>
              <a:t>- 部長ꢀグエン・バン・B</a:t>
            </a:r>
          </a:p>
          <a:p>
            <a:pPr marL="0" marR="0">
              <a:lnSpc>
                <a:spcPts val="1123"/>
              </a:lnSpc>
              <a:spcBef>
                <a:spcPts val="158"/>
              </a:spcBef>
              <a:spcAft>
                <a:spcPts val="0"/>
              </a:spcAft>
            </a:pPr>
            <a:r>
              <a:rPr sz="1050" dirty="0">
                <a:solidFill>
                  <a:srgbClr val="3B3939"/>
                </a:solidFill>
                <a:latin typeface="HWEFNL+Sun-ExtA"/>
                <a:cs typeface="HWEFNL+Sun-ExtA"/>
              </a:rPr>
              <a:t>- 会社365</a:t>
            </a:r>
          </a:p>
          <a:p>
            <a:pPr marL="0" marR="0">
              <a:lnSpc>
                <a:spcPts val="1123"/>
              </a:lnSpc>
              <a:spcBef>
                <a:spcPts val="158"/>
              </a:spcBef>
              <a:spcAft>
                <a:spcPts val="0"/>
              </a:spcAft>
            </a:pPr>
            <a:r>
              <a:rPr sz="1050" dirty="0">
                <a:solidFill>
                  <a:srgbClr val="3B3939"/>
                </a:solidFill>
                <a:latin typeface="HWEFNL+Sun-ExtA"/>
                <a:cs typeface="HWEFNL+Sun-ExtA"/>
              </a:rPr>
              <a:t>- 電話番号： 0123456789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060338" y="8561686"/>
            <a:ext cx="1442567" cy="204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09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999999"/>
                </a:solidFill>
                <a:latin typeface="RLWEQN+DejaVu Sans Mono"/>
                <a:cs typeface="RLWEQN+DejaVu Sans Mono"/>
              </a:rPr>
              <a:t>©</a:t>
            </a:r>
            <a:r>
              <a:rPr sz="1100" spc="30" dirty="0">
                <a:solidFill>
                  <a:srgbClr val="999999"/>
                </a:solidFill>
                <a:latin typeface="RLWEQN+DejaVu Sans Mono"/>
                <a:cs typeface="RLWEQN+DejaVu Sans Mono"/>
              </a:rPr>
              <a:t> </a:t>
            </a:r>
            <a:r>
              <a:rPr sz="1100" spc="15" dirty="0">
                <a:solidFill>
                  <a:srgbClr val="999999"/>
                </a:solidFill>
                <a:latin typeface="RLWEQN+DejaVu Sans Mono"/>
                <a:cs typeface="RLWEQN+DejaVu Sans Mono"/>
              </a:rPr>
              <a:t>Timviec365.vn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</TotalTime>
  <Words>224</Words>
  <Application>Microsoft Office PowerPoint</Application>
  <PresentationFormat>Custom</PresentationFormat>
  <Paragraphs>79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TIMES</vt:lpstr>
      <vt:lpstr>RLWEQN+DejaVu Sans Mono</vt:lpstr>
      <vt:lpstr>Calibri</vt:lpstr>
      <vt:lpstr>HWEFNL+Sun-ExtA</vt:lpstr>
      <vt:lpstr>Theme Office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doc2pdf</dc:creator>
  <cp:lastModifiedBy>Admin</cp:lastModifiedBy>
  <cp:revision>4</cp:revision>
  <dcterms:modified xsi:type="dcterms:W3CDTF">2023-05-13T15:29:21Z</dcterms:modified>
</cp:coreProperties>
</file>